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5" r:id="rId6"/>
    <p:sldId id="266" r:id="rId7"/>
    <p:sldId id="282" r:id="rId8"/>
    <p:sldId id="268" r:id="rId9"/>
    <p:sldId id="275" r:id="rId10"/>
    <p:sldId id="267" r:id="rId11"/>
    <p:sldId id="271" r:id="rId12"/>
    <p:sldId id="272" r:id="rId13"/>
    <p:sldId id="276" r:id="rId14"/>
    <p:sldId id="277" r:id="rId15"/>
    <p:sldId id="278" r:id="rId16"/>
    <p:sldId id="279" r:id="rId17"/>
    <p:sldId id="281" r:id="rId18"/>
    <p:sldId id="280" r:id="rId19"/>
    <p:sldId id="283" r:id="rId20"/>
    <p:sldId id="284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howGuides="1">
      <p:cViewPr varScale="1">
        <p:scale>
          <a:sx n="87" d="100"/>
          <a:sy n="87" d="100"/>
        </p:scale>
        <p:origin x="528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9/28/2017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9/28/2017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9/28/2017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9/28/2017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9205662" cy="2514601"/>
          </a:xfrm>
        </p:spPr>
        <p:txBody>
          <a:bodyPr/>
          <a:lstStyle/>
          <a:p>
            <a:r>
              <a:rPr lang="en-CA" dirty="0"/>
              <a:t>Gen2 Tracker </a:t>
            </a:r>
            <a:br>
              <a:rPr lang="en-CA" dirty="0"/>
            </a:br>
            <a:r>
              <a:rPr lang="en-CA" dirty="0"/>
              <a:t>Using YOLO Darknet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Liqiang Ding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10141768" cy="1066800"/>
          </a:xfrm>
        </p:spPr>
        <p:txBody>
          <a:bodyPr/>
          <a:lstStyle/>
          <a:p>
            <a:r>
              <a:rPr lang="en-CA" dirty="0"/>
              <a:t>2. Customized Traffic Surveillance Videos Dataset</a:t>
            </a: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88D88E8-12ED-40EF-87C2-7A4D60D97C6D}"/>
              </a:ext>
            </a:extLst>
          </p:cNvPr>
          <p:cNvSpPr txBox="1">
            <a:spLocks/>
          </p:cNvSpPr>
          <p:nvPr/>
        </p:nvSpPr>
        <p:spPr>
          <a:xfrm>
            <a:off x="1065212" y="1828800"/>
            <a:ext cx="9781728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Problems: </a:t>
            </a:r>
          </a:p>
          <a:p>
            <a:pPr lvl="1"/>
            <a:r>
              <a:rPr lang="en-CA" dirty="0"/>
              <a:t>Pedestrians are not well detected (Explicitly add more examples)</a:t>
            </a:r>
          </a:p>
          <a:p>
            <a:pPr lvl="1"/>
            <a:r>
              <a:rPr lang="en-CA" dirty="0"/>
              <a:t>Need to optimize the model parameters (Learning rate, neuron numbers)</a:t>
            </a:r>
          </a:p>
          <a:p>
            <a:pPr lvl="1"/>
            <a:r>
              <a:rPr lang="en-CA" dirty="0"/>
              <a:t>Training takes at least one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4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10141768" cy="1066800"/>
          </a:xfrm>
        </p:spPr>
        <p:txBody>
          <a:bodyPr/>
          <a:lstStyle/>
          <a:p>
            <a:r>
              <a:rPr lang="en-CA" dirty="0"/>
              <a:t>3. Tracking Algorithm</a:t>
            </a: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88D88E8-12ED-40EF-87C2-7A4D60D97C6D}"/>
              </a:ext>
            </a:extLst>
          </p:cNvPr>
          <p:cNvSpPr txBox="1">
            <a:spLocks/>
          </p:cNvSpPr>
          <p:nvPr/>
        </p:nvSpPr>
        <p:spPr>
          <a:xfrm>
            <a:off x="1065212" y="1828800"/>
            <a:ext cx="9781728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1. Optical Flow</a:t>
            </a:r>
          </a:p>
          <a:p>
            <a:pPr lvl="1"/>
            <a:r>
              <a:rPr lang="en-CA" dirty="0" err="1"/>
              <a:t>Farnback</a:t>
            </a:r>
            <a:r>
              <a:rPr lang="en-CA" dirty="0"/>
              <a:t> Optical Flow vector and Lucas </a:t>
            </a:r>
            <a:r>
              <a:rPr lang="en-CA" dirty="0" err="1"/>
              <a:t>Kanade</a:t>
            </a:r>
            <a:r>
              <a:rPr lang="en-CA" dirty="0"/>
              <a:t> Optical Flow vector</a:t>
            </a:r>
          </a:p>
          <a:p>
            <a:pPr lvl="1"/>
            <a:r>
              <a:rPr lang="en-CA" dirty="0"/>
              <a:t>Velocity vector indicating the motion speed and direction of moving object in the image</a:t>
            </a:r>
          </a:p>
          <a:p>
            <a:pPr lvl="1"/>
            <a:r>
              <a:rPr lang="en-CA" dirty="0"/>
              <a:t>Update the optical flow vectors of each object iteratively   </a:t>
            </a:r>
          </a:p>
          <a:p>
            <a:pPr lvl="1"/>
            <a:endParaRPr lang="en-CA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EFB3A-F365-4994-B6AF-FCA33AE9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171" y="3429000"/>
            <a:ext cx="2828925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4C110-2831-4121-8225-48B471FD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3429000"/>
            <a:ext cx="1857375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34114-CC8A-4B88-B87D-9AE5D7240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90" y="3429000"/>
            <a:ext cx="1943100" cy="146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4CCB01-3FB6-4261-89DB-30AC05985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784" y="3429000"/>
            <a:ext cx="11144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7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A3C0-D15A-4909-BA06-BB3CD570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Tracking Algorithm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02E49F7-991B-42A5-B947-D70D40E98158}"/>
              </a:ext>
            </a:extLst>
          </p:cNvPr>
          <p:cNvSpPr txBox="1">
            <a:spLocks/>
          </p:cNvSpPr>
          <p:nvPr/>
        </p:nvSpPr>
        <p:spPr>
          <a:xfrm>
            <a:off x="1065212" y="1828800"/>
            <a:ext cx="9781728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2. Class Category Information</a:t>
            </a:r>
          </a:p>
          <a:p>
            <a:r>
              <a:rPr lang="en-CA" dirty="0"/>
              <a:t>The same object from one frame to the other stay the same class. </a:t>
            </a:r>
          </a:p>
          <a:p>
            <a:r>
              <a:rPr lang="en-CA" dirty="0"/>
              <a:t>Ex. A car is always a car</a:t>
            </a:r>
          </a:p>
          <a:p>
            <a:pPr lvl="1"/>
            <a:endParaRPr lang="en-CA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2FB56-5183-46FF-81EE-9BE9B226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36" y="3637901"/>
            <a:ext cx="2316681" cy="168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6AD84-01E2-4619-A38B-A3BA52FF4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67" y="3641576"/>
            <a:ext cx="2446232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A3C0-D15A-4909-BA06-BB3CD570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Tracking Algorithm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65F123EC-5521-4893-AF28-C94E8A10579B}"/>
              </a:ext>
            </a:extLst>
          </p:cNvPr>
          <p:cNvSpPr txBox="1">
            <a:spLocks/>
          </p:cNvSpPr>
          <p:nvPr/>
        </p:nvSpPr>
        <p:spPr>
          <a:xfrm>
            <a:off x="1065212" y="1828800"/>
            <a:ext cx="9781728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3. Position Information</a:t>
            </a:r>
          </a:p>
          <a:p>
            <a:r>
              <a:rPr lang="en-CA" dirty="0"/>
              <a:t>Objects move will not move very far away from detected positions in the last frame.</a:t>
            </a:r>
          </a:p>
          <a:p>
            <a:r>
              <a:rPr lang="en-CA" dirty="0"/>
              <a:t>Not a problem for a continuous video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59C7A-84B3-41E2-9B36-0BDA4610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54" y="3284984"/>
            <a:ext cx="6812870" cy="2514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3405D-09AD-45DD-9EBF-987490077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08" y="4221088"/>
            <a:ext cx="5913632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1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A3C0-D15A-4909-BA06-BB3CD570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Tracking Algorithm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32F0A3C-9EBE-4C90-B425-BBA0D685618A}"/>
              </a:ext>
            </a:extLst>
          </p:cNvPr>
          <p:cNvSpPr txBox="1">
            <a:spLocks/>
          </p:cNvSpPr>
          <p:nvPr/>
        </p:nvSpPr>
        <p:spPr>
          <a:xfrm>
            <a:off x="1065212" y="1828800"/>
            <a:ext cx="9781728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4. Kalman filter</a:t>
            </a:r>
          </a:p>
          <a:p>
            <a:r>
              <a:rPr lang="en-CA" dirty="0"/>
              <a:t>Predictions of object positions in the next frame, based on position and motion information from previous frames.</a:t>
            </a:r>
          </a:p>
          <a:p>
            <a:r>
              <a:rPr lang="en-CA" dirty="0"/>
              <a:t>Improves the tracking result.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F8B9F-C18B-4C09-A524-E0882B86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3789040"/>
            <a:ext cx="5380186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6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A3C0-D15A-4909-BA06-BB3CD570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Tracking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6A9EA-AAB6-4989-A2B4-C17E36E4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624127"/>
            <a:ext cx="8974733" cy="495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A3C0-D15A-4909-BA06-BB3CD570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Potential Issues and Improvements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CED8B4F-4FB8-4C89-9D18-8891E9D8EA9D}"/>
              </a:ext>
            </a:extLst>
          </p:cNvPr>
          <p:cNvSpPr txBox="1">
            <a:spLocks/>
          </p:cNvSpPr>
          <p:nvPr/>
        </p:nvSpPr>
        <p:spPr>
          <a:xfrm>
            <a:off x="1065212" y="1828800"/>
            <a:ext cx="9781728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1. Occlusion </a:t>
            </a:r>
          </a:p>
          <a:p>
            <a:pPr lvl="1"/>
            <a:r>
              <a:rPr lang="en-CA" dirty="0"/>
              <a:t>Ex. Bikes are blocked by the truck</a:t>
            </a:r>
          </a:p>
          <a:p>
            <a:pPr lvl="1"/>
            <a:r>
              <a:rPr lang="en-CA" dirty="0"/>
              <a:t>Solutions:</a:t>
            </a:r>
          </a:p>
          <a:p>
            <a:pPr lvl="2"/>
            <a:r>
              <a:rPr lang="en-CA" dirty="0"/>
              <a:t>1. Temporarily memorize the positions of objects and predict their possible positions based on Kalman filter and optical flow.  </a:t>
            </a:r>
          </a:p>
          <a:p>
            <a:endParaRPr lang="en-CA" dirty="0"/>
          </a:p>
          <a:p>
            <a:r>
              <a:rPr lang="en-CA" dirty="0"/>
              <a:t>2. Loss of frames during detection</a:t>
            </a:r>
          </a:p>
          <a:p>
            <a:pPr lvl="1"/>
            <a:r>
              <a:rPr lang="en-CA" dirty="0"/>
              <a:t>Ex. Small objects at far places are sometimes not well detected.</a:t>
            </a:r>
          </a:p>
          <a:p>
            <a:pPr lvl="1"/>
            <a:r>
              <a:rPr lang="en-CA" dirty="0"/>
              <a:t>Solution: </a:t>
            </a:r>
          </a:p>
          <a:p>
            <a:pPr lvl="2"/>
            <a:r>
              <a:rPr lang="en-CA" dirty="0"/>
              <a:t>1.Increase the bounding boxes number during the training phase to enlarge the detection areas</a:t>
            </a:r>
          </a:p>
          <a:p>
            <a:pPr lvl="2"/>
            <a:r>
              <a:rPr lang="en-CA" dirty="0"/>
              <a:t>2.Test with higher resolution videos</a:t>
            </a:r>
          </a:p>
          <a:p>
            <a:pPr lvl="2"/>
            <a:r>
              <a:rPr lang="en-CA" dirty="0"/>
              <a:t>3.Probablity augmentation algorithm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A3C0-D15A-4909-BA06-BB3CD570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2564904"/>
            <a:ext cx="8686801" cy="1066800"/>
          </a:xfrm>
        </p:spPr>
        <p:txBody>
          <a:bodyPr/>
          <a:lstStyle/>
          <a:p>
            <a:pPr algn="ctr"/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466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0. Milestone plan</a:t>
            </a:r>
          </a:p>
          <a:p>
            <a:r>
              <a:rPr lang="en-CA" dirty="0"/>
              <a:t>1. Detection demo</a:t>
            </a:r>
          </a:p>
          <a:p>
            <a:r>
              <a:rPr lang="en-CA" dirty="0"/>
              <a:t>2. Customized training using traffic surveillance videos</a:t>
            </a:r>
          </a:p>
          <a:p>
            <a:r>
              <a:rPr lang="en-CA" dirty="0"/>
              <a:t>3. Tracking algorithm </a:t>
            </a:r>
          </a:p>
          <a:p>
            <a:r>
              <a:rPr lang="en-CA" dirty="0"/>
              <a:t>4. Tracking demo</a:t>
            </a:r>
          </a:p>
          <a:p>
            <a:r>
              <a:rPr lang="en-CA" dirty="0"/>
              <a:t>5. Potential problems and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Milestone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FC277-C72C-45F9-93CD-B0D3CC390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8C16B6-E52A-4803-980C-03CD01ECC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106649"/>
              </p:ext>
            </p:extLst>
          </p:nvPr>
        </p:nvGraphicFramePr>
        <p:xfrm>
          <a:off x="1629916" y="1596525"/>
          <a:ext cx="7827768" cy="5315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r:id="rId3" imgW="7551243" imgH="5128363" progId="Excel.Sheet.12">
                  <p:embed/>
                </p:oleObj>
              </mc:Choice>
              <mc:Fallback>
                <p:oleObj name="Worksheet" r:id="rId3" imgW="7551243" imgH="512836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9916" y="1596525"/>
                        <a:ext cx="7827768" cy="5315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BE87-2419-4F73-9ED7-0DD559ED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Detection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200F4-5E97-4AC3-9996-60442149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3" y="1828800"/>
            <a:ext cx="3301008" cy="4191000"/>
          </a:xfrm>
        </p:spPr>
        <p:txBody>
          <a:bodyPr/>
          <a:lstStyle/>
          <a:p>
            <a:r>
              <a:rPr lang="en-CA" dirty="0"/>
              <a:t>YOLO Darknet model </a:t>
            </a:r>
          </a:p>
          <a:p>
            <a:r>
              <a:rPr lang="en-CA" dirty="0"/>
              <a:t>Fast, Flexible, Accurate</a:t>
            </a:r>
          </a:p>
          <a:p>
            <a:r>
              <a:rPr lang="en-CA" dirty="0"/>
              <a:t>Divide an image into many small cells and ask if there is anything inside?</a:t>
            </a:r>
            <a:br>
              <a:rPr lang="en-CA" dirty="0"/>
            </a:b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94B45-339B-420C-B7E5-04720315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20" y="1700808"/>
            <a:ext cx="7209942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Detection 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3B684-AFDB-470F-B9C3-7499861D6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1600200"/>
            <a:ext cx="9100153" cy="51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41CF-7680-44C2-84E9-1FEFEF4D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Detection Demo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C99EA-3D3A-47ED-BC32-C86A2164D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853736" cy="4191000"/>
          </a:xfrm>
        </p:spPr>
        <p:txBody>
          <a:bodyPr/>
          <a:lstStyle/>
          <a:p>
            <a:r>
              <a:rPr lang="en-CA" dirty="0"/>
              <a:t>Deep learning needs a huge number of training images and labels to learn from. </a:t>
            </a:r>
          </a:p>
          <a:p>
            <a:pPr lvl="1"/>
            <a:r>
              <a:rPr lang="en-CA" dirty="0"/>
              <a:t>Pretrained on ImageNet dataset (Stanford, 1 million images)</a:t>
            </a:r>
          </a:p>
          <a:p>
            <a:pPr lvl="1"/>
            <a:r>
              <a:rPr lang="en-CA" dirty="0"/>
              <a:t>Pretrained on COCO dataset (Microsoft, 328,000 images )  </a:t>
            </a:r>
          </a:p>
          <a:p>
            <a:r>
              <a:rPr lang="en-CA" dirty="0"/>
              <a:t>Problems with pretrained-model:</a:t>
            </a:r>
          </a:p>
          <a:p>
            <a:pPr lvl="1"/>
            <a:r>
              <a:rPr lang="en-CA" dirty="0"/>
              <a:t>Different viewpoints</a:t>
            </a:r>
          </a:p>
          <a:p>
            <a:pPr lvl="1"/>
            <a:r>
              <a:rPr lang="en-CA" dirty="0"/>
              <a:t>Different object classes</a:t>
            </a:r>
          </a:p>
          <a:p>
            <a:pPr lvl="1"/>
            <a:r>
              <a:rPr lang="en-CA" dirty="0"/>
              <a:t>Different object sizes</a:t>
            </a:r>
          </a:p>
          <a:p>
            <a:pPr lvl="1"/>
            <a:r>
              <a:rPr lang="en-CA" dirty="0"/>
              <a:t>…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085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Detection Demo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781728" cy="4191000"/>
          </a:xfrm>
        </p:spPr>
        <p:txBody>
          <a:bodyPr/>
          <a:lstStyle/>
          <a:p>
            <a:r>
              <a:rPr lang="en-US" dirty="0"/>
              <a:t>We need to train our own model with our training images and labels.</a:t>
            </a:r>
          </a:p>
          <a:p>
            <a:r>
              <a:rPr lang="en-US" dirty="0"/>
              <a:t>Better detection and recognition </a:t>
            </a:r>
          </a:p>
          <a:p>
            <a:r>
              <a:rPr lang="en-US" dirty="0"/>
              <a:t>Easier for tracking later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10141768" cy="1066800"/>
          </a:xfrm>
        </p:spPr>
        <p:txBody>
          <a:bodyPr/>
          <a:lstStyle/>
          <a:p>
            <a:r>
              <a:rPr lang="en-CA" dirty="0"/>
              <a:t>2. Customized Traffic Surveillance Videos Dataset</a:t>
            </a: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88D88E8-12ED-40EF-87C2-7A4D60D97C6D}"/>
              </a:ext>
            </a:extLst>
          </p:cNvPr>
          <p:cNvSpPr txBox="1">
            <a:spLocks/>
          </p:cNvSpPr>
          <p:nvPr/>
        </p:nvSpPr>
        <p:spPr>
          <a:xfrm>
            <a:off x="1065212" y="1828800"/>
            <a:ext cx="9781728" cy="41910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MIO-TCD dataset,</a:t>
            </a:r>
          </a:p>
          <a:p>
            <a:r>
              <a:rPr lang="en-US" dirty="0"/>
              <a:t>Collected by </a:t>
            </a:r>
            <a:r>
              <a:rPr lang="en-CA" dirty="0" err="1"/>
              <a:t>Miovision</a:t>
            </a:r>
            <a:r>
              <a:rPr lang="en-CA" dirty="0"/>
              <a:t> Technologies Inc and </a:t>
            </a:r>
            <a:r>
              <a:rPr lang="en-CA" dirty="0" err="1"/>
              <a:t>Université</a:t>
            </a:r>
            <a:r>
              <a:rPr lang="en-CA" dirty="0"/>
              <a:t> de Sherbrooke</a:t>
            </a:r>
            <a:endParaRPr lang="en-US" dirty="0"/>
          </a:p>
          <a:p>
            <a:r>
              <a:rPr lang="en-CA" dirty="0"/>
              <a:t>Public available</a:t>
            </a:r>
          </a:p>
          <a:p>
            <a:r>
              <a:rPr lang="en-CA" dirty="0"/>
              <a:t>137,743 images and labels</a:t>
            </a:r>
          </a:p>
          <a:p>
            <a:r>
              <a:rPr lang="en-CA" dirty="0"/>
              <a:t>Used as a challenge competition in CVPR 2017</a:t>
            </a:r>
          </a:p>
          <a:p>
            <a:r>
              <a:rPr lang="en-CA" dirty="0"/>
              <a:t>Different times of days, and weather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B254C-A0B3-4347-8917-82CF18AE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0"/>
            <a:ext cx="12188825" cy="68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contrast presentation (widescreen).potx" id="{79BDEE8A-06BD-4498-8DA2-039F108111A7}" vid="{371B0C30-7F71-4EED-A6A3-8F238779D53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1116</TotalTime>
  <Words>462</Words>
  <Application>Microsoft Office PowerPoint</Application>
  <PresentationFormat>Custom</PresentationFormat>
  <Paragraphs>71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Franklin Gothic Medium</vt:lpstr>
      <vt:lpstr>Business Contrast 16x9</vt:lpstr>
      <vt:lpstr>Microsoft Excel Worksheet</vt:lpstr>
      <vt:lpstr>Gen2 Tracker  Using YOLO Darknet Model</vt:lpstr>
      <vt:lpstr>Outline</vt:lpstr>
      <vt:lpstr>0. Milestone Plan</vt:lpstr>
      <vt:lpstr>1. Detection Demo</vt:lpstr>
      <vt:lpstr>1. Detection Demo</vt:lpstr>
      <vt:lpstr>1. Detection Demo</vt:lpstr>
      <vt:lpstr>1. Detection Demo</vt:lpstr>
      <vt:lpstr>2. Customized Traffic Surveillance Videos Dataset</vt:lpstr>
      <vt:lpstr>PowerPoint Presentation</vt:lpstr>
      <vt:lpstr>2. Customized Traffic Surveillance Videos Dataset</vt:lpstr>
      <vt:lpstr>3. Tracking Algorithm</vt:lpstr>
      <vt:lpstr>3. Tracking Algorithm</vt:lpstr>
      <vt:lpstr>3. Tracking Algorithm</vt:lpstr>
      <vt:lpstr>3. Tracking Algorithm</vt:lpstr>
      <vt:lpstr>4. Tracking Demo</vt:lpstr>
      <vt:lpstr>5. Potential Issues and Improvements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Gen2 Tracker  Using YOLO Darknet Model</dc:title>
  <dc:creator>Liqiang Ding</dc:creator>
  <cp:lastModifiedBy>Liqiang Ding</cp:lastModifiedBy>
  <cp:revision>15</cp:revision>
  <dcterms:created xsi:type="dcterms:W3CDTF">2017-09-28T20:20:32Z</dcterms:created>
  <dcterms:modified xsi:type="dcterms:W3CDTF">2017-09-29T14:57:04Z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